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6" r:id="rId2"/>
  </p:sldIdLst>
  <p:sldSz cx="10691813" cy="7559675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0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2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E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E69BF1D-8D3E-4CDD-9F6A-B765E0CEA7BF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52001" y="2124000"/>
            <a:ext cx="4140000" cy="1944000"/>
          </a:xfrm>
        </p:spPr>
        <p:txBody>
          <a:bodyPr>
            <a:normAutofit/>
          </a:bodyPr>
          <a:lstStyle>
            <a:lvl1pPr marL="0" marR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AF071F"/>
                </a:solidFill>
                <a:latin typeface="Montserrat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Tamaño imagen 5,4 x 11,5 cm (mantener estas medidas, recortar y ajustar la imagen si es necesario).  No gráficas ni tablas. Para la web la imagen debe tener un tamaño mínimo de 800 x 600 pixels. Para mantener la relación de tamaño se aconseja al menos 1250 x 600 pixels. Guardar la imagen en jpeg., png….</a:t>
            </a:r>
          </a:p>
          <a:p>
            <a:endParaRPr lang="es-ES"/>
          </a:p>
          <a:p>
            <a:r>
              <a:rPr lang="es-ES"/>
              <a:t>Haga clic en el icono para agregar una imagen</a:t>
            </a:r>
          </a:p>
          <a:p>
            <a:endParaRPr lang="es-ES"/>
          </a:p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BB8AC1-75D5-43AB-8335-BA958935E96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014800" y="1434631"/>
            <a:ext cx="5328000" cy="338682"/>
          </a:xfrm>
        </p:spPr>
        <p:txBody>
          <a:bodyPr wrap="square" lIns="0" tIns="0" rIns="0" bIns="0">
            <a:spAutoFit/>
          </a:bodyPr>
          <a:lstStyle>
            <a:lvl1pPr marL="0"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es-ES" sz="1000">
                <a:latin typeface="Montserrat" panose="02000505000000020004" pitchFamily="2" charset="0"/>
              </a:rPr>
              <a:t>Montserrat 10. Alineación justificada. Interlineado Múltiple 1,15. Espaciado Posterior 6 pto. (Preferiblemente 6-9 líneas)</a:t>
            </a:r>
          </a:p>
        </p:txBody>
      </p:sp>
      <p:sp>
        <p:nvSpPr>
          <p:cNvPr id="8" name="Marcador de texto 3">
            <a:extLst>
              <a:ext uri="{FF2B5EF4-FFF2-40B4-BE49-F238E27FC236}">
                <a16:creationId xmlns:a16="http://schemas.microsoft.com/office/drawing/2014/main" id="{11446B92-9AEE-49B5-B158-061A6BBDAD23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252000" y="4284000"/>
            <a:ext cx="4147200" cy="957600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000" b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Montserrat 10 negrita. Alineación izquierda. Interlineado Múltiple 1,15. (máximo 5 líneas)</a:t>
            </a: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6ACCEAEC-19C5-4BAE-B854-37C35B3C8673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252000" y="1068430"/>
            <a:ext cx="4147200" cy="830997"/>
          </a:xfrm>
        </p:spPr>
        <p:txBody>
          <a:bodyPr lIns="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AF071F"/>
                </a:solidFill>
                <a:latin typeface="Montserrat Blac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z="1800">
                <a:solidFill>
                  <a:srgbClr val="AF071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Montserrat Black 18. Alineación izq., Interlineado sencillo (máx 3 líneas)</a:t>
            </a:r>
            <a:endParaRPr lang="es-ES"/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id="{BCCA646A-69A3-4018-81C3-DE056DDCC2E9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5014800" y="3747642"/>
            <a:ext cx="5328000" cy="338682"/>
          </a:xfrm>
        </p:spPr>
        <p:txBody>
          <a:bodyPr wrap="square" lIns="0" tIns="0" rIns="0" bIns="0">
            <a:spAutoFit/>
          </a:bodyPr>
          <a:lstStyle>
            <a:lvl1pPr marL="0" indent="0"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None/>
              <a:defRPr sz="1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algn="just">
              <a:lnSpc>
                <a:spcPct val="114000"/>
              </a:lnSpc>
              <a:spcAft>
                <a:spcPts val="600"/>
              </a:spcAft>
            </a:pPr>
            <a:r>
              <a:rPr lang="es-ES" sz="1000">
                <a:latin typeface="Montserrat" panose="02000505000000020004" pitchFamily="2" charset="0"/>
              </a:rPr>
              <a:t>Montserrat 10. Alineación justificada. Interlineado Múltiple 1,15. Espaciado Posterior 6 pto. (Preferiblemente 6-9 líneas)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48098B53-FE0C-4086-87BF-AC4C3D6B39C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52000" y="5598000"/>
            <a:ext cx="1728000" cy="306000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 sz="9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Montserrat 9. Alineación izq. Interlineado Múltiple 1,15)</a:t>
            </a:r>
          </a:p>
        </p:txBody>
      </p:sp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8758DE27-8D07-4325-BDC5-CF97391A093C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252000" y="6300000"/>
            <a:ext cx="1728000" cy="306000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 sz="9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Montserrat 9. Alineación izq. Interlineado Múltiple 1,15)</a:t>
            </a:r>
          </a:p>
        </p:txBody>
      </p:sp>
      <p:sp>
        <p:nvSpPr>
          <p:cNvPr id="13" name="Marcador de texto 3">
            <a:extLst>
              <a:ext uri="{FF2B5EF4-FFF2-40B4-BE49-F238E27FC236}">
                <a16:creationId xmlns:a16="http://schemas.microsoft.com/office/drawing/2014/main" id="{D184748C-0BF1-4B15-AD40-BDDC272B85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2448000" y="6300000"/>
            <a:ext cx="1728000" cy="147600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 sz="9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……………………….</a:t>
            </a:r>
          </a:p>
        </p:txBody>
      </p:sp>
      <p:sp>
        <p:nvSpPr>
          <p:cNvPr id="14" name="Marcador de texto 3">
            <a:extLst>
              <a:ext uri="{FF2B5EF4-FFF2-40B4-BE49-F238E27FC236}">
                <a16:creationId xmlns:a16="http://schemas.microsoft.com/office/drawing/2014/main" id="{960A9FB3-71FE-4484-9830-B15BB17193A5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2448000" y="6860696"/>
            <a:ext cx="1728000" cy="147600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 sz="9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……………………@csic.es</a:t>
            </a:r>
          </a:p>
        </p:txBody>
      </p:sp>
      <p:sp>
        <p:nvSpPr>
          <p:cNvPr id="17" name="Marcador de texto 3">
            <a:extLst>
              <a:ext uri="{FF2B5EF4-FFF2-40B4-BE49-F238E27FC236}">
                <a16:creationId xmlns:a16="http://schemas.microsoft.com/office/drawing/2014/main" id="{CF9ED931-14A9-414A-91EC-9AA339C97C8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1560617" y="783400"/>
            <a:ext cx="772142" cy="147600"/>
          </a:xfrm>
        </p:spPr>
        <p:txBody>
          <a:bodyPr wrap="square"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 sz="9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/>
              <a:t>CSIC/XX/XXX</a:t>
            </a:r>
          </a:p>
        </p:txBody>
      </p:sp>
      <p:sp>
        <p:nvSpPr>
          <p:cNvPr id="16" name="Marcador de texto 3">
            <a:extLst>
              <a:ext uri="{FF2B5EF4-FFF2-40B4-BE49-F238E27FC236}">
                <a16:creationId xmlns:a16="http://schemas.microsoft.com/office/drawing/2014/main" id="{363E16A0-ECDD-4330-BD62-020D9E27E457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5112000" y="5868000"/>
            <a:ext cx="5230800" cy="165600"/>
          </a:xfrm>
        </p:spPr>
        <p:txBody>
          <a:bodyPr wrap="square" lIns="0" tIns="0" rIns="0" bIns="0">
            <a:noAutofit/>
          </a:bodyPr>
          <a:lstStyle>
            <a:lvl1pPr marL="125413" indent="-125413"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Font typeface="Symbol" panose="05050102010706020507" pitchFamily="18" charset="2"/>
              <a:buChar char="·"/>
              <a:defRPr sz="1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Montserrat 10. Alineación izq. Interlineado Múltiple 1,15. Esp. Posterior 4 pto.</a:t>
            </a:r>
          </a:p>
        </p:txBody>
      </p:sp>
    </p:spTree>
    <p:extLst>
      <p:ext uri="{BB962C8B-B14F-4D97-AF65-F5344CB8AC3E}">
        <p14:creationId xmlns:p14="http://schemas.microsoft.com/office/powerpoint/2010/main" val="405080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sic.es/en/innovation-and-transfer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4;p13">
            <a:extLst>
              <a:ext uri="{FF2B5EF4-FFF2-40B4-BE49-F238E27FC236}">
                <a16:creationId xmlns:a16="http://schemas.microsoft.com/office/drawing/2014/main" id="{D3A91BAC-68B6-43D1-8C28-FB6ED4E3D967}"/>
              </a:ext>
            </a:extLst>
          </p:cNvPr>
          <p:cNvSpPr/>
          <p:nvPr userDrawn="1"/>
        </p:nvSpPr>
        <p:spPr>
          <a:xfrm>
            <a:off x="4714906" y="423575"/>
            <a:ext cx="5968490" cy="7136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69;p13">
            <a:extLst>
              <a:ext uri="{FF2B5EF4-FFF2-40B4-BE49-F238E27FC236}">
                <a16:creationId xmlns:a16="http://schemas.microsoft.com/office/drawing/2014/main" id="{9075ED12-7882-4B2F-82F8-FF1671E62DFB}"/>
              </a:ext>
            </a:extLst>
          </p:cNvPr>
          <p:cNvSpPr/>
          <p:nvPr userDrawn="1"/>
        </p:nvSpPr>
        <p:spPr>
          <a:xfrm>
            <a:off x="0" y="270"/>
            <a:ext cx="10692000" cy="642807"/>
          </a:xfrm>
          <a:prstGeom prst="rect">
            <a:avLst/>
          </a:prstGeom>
          <a:solidFill>
            <a:srgbClr val="AF071F"/>
          </a:solidFill>
          <a:ln>
            <a:noFill/>
          </a:ln>
        </p:spPr>
        <p:txBody>
          <a:bodyPr spcFirstLastPara="1" wrap="square" lIns="116050" tIns="116050" rIns="116050" bIns="1160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grpSp>
        <p:nvGrpSpPr>
          <p:cNvPr id="52" name="Grupo 51">
            <a:extLst>
              <a:ext uri="{FF2B5EF4-FFF2-40B4-BE49-F238E27FC236}">
                <a16:creationId xmlns:a16="http://schemas.microsoft.com/office/drawing/2014/main" id="{6633F483-9C53-4F2F-906A-A3B8DAF0AF7A}"/>
              </a:ext>
            </a:extLst>
          </p:cNvPr>
          <p:cNvGrpSpPr/>
          <p:nvPr userDrawn="1"/>
        </p:nvGrpSpPr>
        <p:grpSpPr>
          <a:xfrm>
            <a:off x="5014800" y="846665"/>
            <a:ext cx="5328000" cy="493602"/>
            <a:chOff x="5014800" y="846665"/>
            <a:chExt cx="5328000" cy="493602"/>
          </a:xfrm>
        </p:grpSpPr>
        <p:sp>
          <p:nvSpPr>
            <p:cNvPr id="34" name="Google Shape;62;p13">
              <a:extLst>
                <a:ext uri="{FF2B5EF4-FFF2-40B4-BE49-F238E27FC236}">
                  <a16:creationId xmlns:a16="http://schemas.microsoft.com/office/drawing/2014/main" id="{110AC58F-D2A1-4A1A-B8B2-9C67A95B983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586934" y="1052967"/>
              <a:ext cx="2604900" cy="203400"/>
            </a:xfrm>
            <a:prstGeom prst="rect">
              <a:avLst/>
            </a:prstGeom>
          </p:spPr>
          <p:txBody>
            <a:bodyPr spcFirstLastPara="1" wrap="square" lIns="0" tIns="0" rIns="0" bIns="0" anchor="t" anchorCtr="0"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300"/>
                <a:buNone/>
              </a:pPr>
              <a:r>
                <a:rPr lang="es-ES" sz="1100">
                  <a:solidFill>
                    <a:srgbClr val="AF071F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Market need</a:t>
              </a:r>
            </a:p>
          </p:txBody>
        </p:sp>
        <p:cxnSp>
          <p:nvCxnSpPr>
            <p:cNvPr id="35" name="Google Shape;75;p13">
              <a:extLst>
                <a:ext uri="{FF2B5EF4-FFF2-40B4-BE49-F238E27FC236}">
                  <a16:creationId xmlns:a16="http://schemas.microsoft.com/office/drawing/2014/main" id="{FA5389E2-DFAA-48A1-9E50-9F9802C9FEE1}"/>
                </a:ext>
              </a:extLst>
            </p:cNvPr>
            <p:cNvCxnSpPr/>
            <p:nvPr userDrawn="1"/>
          </p:nvCxnSpPr>
          <p:spPr>
            <a:xfrm>
              <a:off x="5014800" y="846665"/>
              <a:ext cx="5328000" cy="0"/>
            </a:xfrm>
            <a:prstGeom prst="straightConnector1">
              <a:avLst/>
            </a:prstGeom>
            <a:noFill/>
            <a:ln w="9525" cap="flat" cmpd="sng">
              <a:solidFill>
                <a:srgbClr val="AF071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6" name="Google Shape;76;p13">
              <a:extLst>
                <a:ext uri="{FF2B5EF4-FFF2-40B4-BE49-F238E27FC236}">
                  <a16:creationId xmlns:a16="http://schemas.microsoft.com/office/drawing/2014/main" id="{CFA40957-B62B-485E-A4EC-B174620CEB63}"/>
                </a:ext>
              </a:extLst>
            </p:cNvPr>
            <p:cNvPicPr preferRelativeResize="0"/>
            <p:nvPr userDrawn="1"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20312" y="940391"/>
              <a:ext cx="336825" cy="39987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" name="Google Shape;70;p13">
            <a:extLst>
              <a:ext uri="{FF2B5EF4-FFF2-40B4-BE49-F238E27FC236}">
                <a16:creationId xmlns:a16="http://schemas.microsoft.com/office/drawing/2014/main" id="{5E4A3AFF-496A-4B3C-8808-2A01537E1DC7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4">
            <a:alphaModFix/>
          </a:blip>
          <a:srcRect t="1" b="18882"/>
          <a:stretch/>
        </p:blipFill>
        <p:spPr>
          <a:xfrm>
            <a:off x="274302" y="144000"/>
            <a:ext cx="1631053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5E378766-044C-4620-B3E7-1B01015653A1}"/>
              </a:ext>
            </a:extLst>
          </p:cNvPr>
          <p:cNvSpPr txBox="1"/>
          <p:nvPr userDrawn="1"/>
        </p:nvSpPr>
        <p:spPr>
          <a:xfrm>
            <a:off x="2792402" y="162418"/>
            <a:ext cx="497604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500" b="1">
                <a:solidFill>
                  <a:schemeClr val="bg1"/>
                </a:solidFill>
                <a:latin typeface="Montserrat" panose="02000505000000020004" pitchFamily="2" charset="0"/>
              </a:rPr>
              <a:t>Consejo Superior de Investigaciones Científicas</a:t>
            </a:r>
          </a:p>
        </p:txBody>
      </p:sp>
      <p:sp>
        <p:nvSpPr>
          <p:cNvPr id="40" name="Google Shape;74;p13">
            <a:extLst>
              <a:ext uri="{FF2B5EF4-FFF2-40B4-BE49-F238E27FC236}">
                <a16:creationId xmlns:a16="http://schemas.microsoft.com/office/drawing/2014/main" id="{4124D31D-58D5-4D26-9970-F3B0E2121F13}"/>
              </a:ext>
            </a:extLst>
          </p:cNvPr>
          <p:cNvSpPr txBox="1">
            <a:spLocks/>
          </p:cNvSpPr>
          <p:nvPr userDrawn="1"/>
        </p:nvSpPr>
        <p:spPr>
          <a:xfrm>
            <a:off x="252000" y="782738"/>
            <a:ext cx="1108800" cy="12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Arial"/>
              <a:buNone/>
            </a:pPr>
            <a:r>
              <a:rPr lang="es-ES" sz="9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Technology Offer</a:t>
            </a:r>
            <a:endParaRPr lang="es-ES" sz="900">
              <a:solidFill>
                <a:srgbClr val="434343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3104C21-ADAA-4601-84E0-C5A2B188112C}"/>
              </a:ext>
            </a:extLst>
          </p:cNvPr>
          <p:cNvSpPr txBox="1"/>
          <p:nvPr userDrawn="1"/>
        </p:nvSpPr>
        <p:spPr>
          <a:xfrm>
            <a:off x="252000" y="5400000"/>
            <a:ext cx="1674000" cy="146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4000"/>
              </a:lnSpc>
              <a:spcAft>
                <a:spcPts val="300"/>
              </a:spcAft>
            </a:pPr>
            <a:r>
              <a:rPr lang="es-ES" sz="900" b="1">
                <a:solidFill>
                  <a:srgbClr val="AF071F"/>
                </a:solidFill>
                <a:latin typeface="Montserrat" panose="02000505000000020004" pitchFamily="2" charset="0"/>
              </a:rPr>
              <a:t>Intellectual Property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BC93E0D9-8A50-487E-9349-F65651734C83}"/>
              </a:ext>
            </a:extLst>
          </p:cNvPr>
          <p:cNvSpPr txBox="1"/>
          <p:nvPr userDrawn="1"/>
        </p:nvSpPr>
        <p:spPr>
          <a:xfrm>
            <a:off x="2448000" y="5400000"/>
            <a:ext cx="1674000" cy="146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s-ES" sz="900" b="1">
                <a:solidFill>
                  <a:srgbClr val="AF071F"/>
                </a:solidFill>
                <a:latin typeface="Montserrat" panose="02000505000000020004" pitchFamily="2" charset="0"/>
              </a:rPr>
              <a:t>Intended Collaboration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8311031B-8457-4A96-8E88-8F00FD0859C9}"/>
              </a:ext>
            </a:extLst>
          </p:cNvPr>
          <p:cNvSpPr txBox="1"/>
          <p:nvPr userDrawn="1"/>
        </p:nvSpPr>
        <p:spPr>
          <a:xfrm>
            <a:off x="252000" y="6086566"/>
            <a:ext cx="1728000" cy="146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4000"/>
              </a:lnSpc>
              <a:spcAft>
                <a:spcPts val="300"/>
              </a:spcAft>
            </a:pPr>
            <a:r>
              <a:rPr lang="es-ES" sz="900" b="1">
                <a:solidFill>
                  <a:srgbClr val="AF071F"/>
                </a:solidFill>
                <a:latin typeface="Montserrat" panose="02000505000000020004" pitchFamily="2" charset="0"/>
              </a:rPr>
              <a:t>Stage of development</a:t>
            </a:r>
            <a:endParaRPr lang="es-ES" sz="1000">
              <a:latin typeface="Montserrat" panose="02000505000000020004" pitchFamily="2" charset="0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0FD796E5-208D-4BEE-B3B5-EAE092AED117}"/>
              </a:ext>
            </a:extLst>
          </p:cNvPr>
          <p:cNvSpPr txBox="1"/>
          <p:nvPr userDrawn="1"/>
        </p:nvSpPr>
        <p:spPr>
          <a:xfrm>
            <a:off x="2448000" y="6086566"/>
            <a:ext cx="1674000" cy="568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4000"/>
              </a:lnSpc>
              <a:spcAft>
                <a:spcPts val="300"/>
              </a:spcAft>
            </a:pPr>
            <a:r>
              <a:rPr lang="es-ES" sz="900" b="1">
                <a:solidFill>
                  <a:srgbClr val="AF071F"/>
                </a:solidFill>
                <a:latin typeface="Montserrat" panose="02000505000000020004" pitchFamily="2" charset="0"/>
              </a:rPr>
              <a:t>Contact</a:t>
            </a:r>
          </a:p>
          <a:p>
            <a:pPr>
              <a:lnSpc>
                <a:spcPct val="114000"/>
              </a:lnSpc>
              <a:spcAft>
                <a:spcPts val="400"/>
              </a:spcAft>
            </a:pPr>
            <a:r>
              <a:rPr lang="es-ES" sz="900">
                <a:latin typeface="Montserrat" panose="02000505000000020004" pitchFamily="2" charset="0"/>
              </a:rPr>
              <a:t> </a:t>
            </a:r>
            <a:endParaRPr lang="es-ES" sz="1000">
              <a:latin typeface="Montserrat" panose="02000505000000020004" pitchFamily="2" charset="0"/>
            </a:endParaRPr>
          </a:p>
          <a:p>
            <a:pPr>
              <a:lnSpc>
                <a:spcPct val="114000"/>
              </a:lnSpc>
              <a:spcAft>
                <a:spcPts val="300"/>
              </a:spcAft>
            </a:pPr>
            <a:endParaRPr lang="es-ES" sz="1000">
              <a:latin typeface="Montserrat" panose="02000505000000020004" pitchFamily="2" charset="0"/>
            </a:endParaRP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40FA8869-2AC0-4E61-9E77-208B0B056443}"/>
              </a:ext>
            </a:extLst>
          </p:cNvPr>
          <p:cNvSpPr txBox="1">
            <a:spLocks/>
          </p:cNvSpPr>
          <p:nvPr userDrawn="1"/>
        </p:nvSpPr>
        <p:spPr>
          <a:xfrm>
            <a:off x="2448000" y="6499975"/>
            <a:ext cx="1728000" cy="338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1007943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5039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2pPr>
            <a:lvl3pPr marL="1007943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511915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15886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9858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latin typeface="Montserrat" pitchFamily="2" charset="0"/>
              </a:rPr>
              <a:t>Vice-presidency for Innovation and Transfer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154A264E-16A2-4354-A6F6-033DB08CC588}"/>
              </a:ext>
            </a:extLst>
          </p:cNvPr>
          <p:cNvSpPr/>
          <p:nvPr userDrawn="1"/>
        </p:nvSpPr>
        <p:spPr>
          <a:xfrm>
            <a:off x="2448000" y="5596732"/>
            <a:ext cx="1728000" cy="304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lang="es-ES" sz="900">
                <a:latin typeface="Montserrat" panose="02000505000000020004" pitchFamily="2" charset="0"/>
              </a:rPr>
              <a:t>Licensing and/or co-development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831EE1B3-DB82-4796-8963-D140C7761507}"/>
              </a:ext>
            </a:extLst>
          </p:cNvPr>
          <p:cNvSpPr txBox="1">
            <a:spLocks/>
          </p:cNvSpPr>
          <p:nvPr userDrawn="1"/>
        </p:nvSpPr>
        <p:spPr>
          <a:xfrm>
            <a:off x="2448000" y="7017742"/>
            <a:ext cx="1728000" cy="1692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just" defTabSz="801929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1pPr>
            <a:lvl2pPr marL="503972" indent="0" algn="l" defTabSz="801929" rtl="0" eaLnBrk="1" latinLnBrk="0" hangingPunct="1">
              <a:lnSpc>
                <a:spcPct val="114000"/>
              </a:lnSpc>
              <a:spcBef>
                <a:spcPts val="439"/>
              </a:spcBef>
              <a:spcAft>
                <a:spcPts val="526"/>
              </a:spcAft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2pPr>
            <a:lvl3pPr marL="1007943" indent="0" algn="l" defTabSz="801929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323" b="1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511915" indent="0" algn="l" defTabSz="801929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15886" indent="0" algn="l" defTabSz="801929" rtl="0" eaLnBrk="1" latinLnBrk="0" hangingPunct="1">
              <a:lnSpc>
                <a:spcPct val="114000"/>
              </a:lnSpc>
              <a:spcBef>
                <a:spcPts val="439"/>
              </a:spcBef>
              <a:spcAft>
                <a:spcPts val="526"/>
              </a:spcAft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9858" indent="0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l" defTabSz="801929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latin typeface="Montserrat" pitchFamily="2" charset="0"/>
              </a:rPr>
              <a:t>comercializacion@csic.es</a:t>
            </a: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CD306973-389D-4263-B361-9273200B8700}"/>
              </a:ext>
            </a:extLst>
          </p:cNvPr>
          <p:cNvGrpSpPr/>
          <p:nvPr userDrawn="1"/>
        </p:nvGrpSpPr>
        <p:grpSpPr>
          <a:xfrm>
            <a:off x="5014800" y="3153415"/>
            <a:ext cx="5328000" cy="412329"/>
            <a:chOff x="5012888" y="3153415"/>
            <a:chExt cx="5328000" cy="412329"/>
          </a:xfrm>
        </p:grpSpPr>
        <p:sp>
          <p:nvSpPr>
            <p:cNvPr id="49" name="Google Shape;66;p13">
              <a:extLst>
                <a:ext uri="{FF2B5EF4-FFF2-40B4-BE49-F238E27FC236}">
                  <a16:creationId xmlns:a16="http://schemas.microsoft.com/office/drawing/2014/main" id="{419C77FD-56EF-4635-BA8A-793C5522380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585022" y="3362344"/>
              <a:ext cx="2645700" cy="203400"/>
            </a:xfrm>
            <a:prstGeom prst="rect">
              <a:avLst/>
            </a:prstGeom>
          </p:spPr>
          <p:txBody>
            <a:bodyPr spcFirstLastPara="1" wrap="square" lIns="0" tIns="0" rIns="0" bIns="0" anchor="t" anchorCtr="0">
              <a:noAutofit/>
            </a:bodyPr>
            <a:lstStyle>
              <a:lvl1pPr algn="l" defTabSz="10079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5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300"/>
                <a:buNone/>
              </a:pPr>
              <a:r>
                <a:rPr lang="es-ES" sz="1100">
                  <a:solidFill>
                    <a:srgbClr val="AF071F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Proposed solution </a:t>
              </a:r>
            </a:p>
          </p:txBody>
        </p:sp>
        <p:cxnSp>
          <p:nvCxnSpPr>
            <p:cNvPr id="50" name="Google Shape;67;p13">
              <a:extLst>
                <a:ext uri="{FF2B5EF4-FFF2-40B4-BE49-F238E27FC236}">
                  <a16:creationId xmlns:a16="http://schemas.microsoft.com/office/drawing/2014/main" id="{4103E711-6B10-4C41-9101-DD5F64F22EEC}"/>
                </a:ext>
              </a:extLst>
            </p:cNvPr>
            <p:cNvCxnSpPr/>
            <p:nvPr userDrawn="1"/>
          </p:nvCxnSpPr>
          <p:spPr>
            <a:xfrm>
              <a:off x="5012888" y="3153415"/>
              <a:ext cx="5328000" cy="0"/>
            </a:xfrm>
            <a:prstGeom prst="straightConnector1">
              <a:avLst/>
            </a:prstGeom>
            <a:noFill/>
            <a:ln w="9525" cap="flat" cmpd="sng">
              <a:solidFill>
                <a:srgbClr val="AF071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51" name="Google Shape;68;p13">
              <a:extLst>
                <a:ext uri="{FF2B5EF4-FFF2-40B4-BE49-F238E27FC236}">
                  <a16:creationId xmlns:a16="http://schemas.microsoft.com/office/drawing/2014/main" id="{B539E0C3-78CD-4964-ADCB-344FD1D9BCD2}"/>
                </a:ext>
              </a:extLst>
            </p:cNvPr>
            <p:cNvPicPr preferRelativeResize="0"/>
            <p:nvPr userDrawn="1"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19666" y="3364928"/>
              <a:ext cx="415741" cy="1977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CB4756-0F53-4632-819B-B82E9FC556D4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7182" y="2042537"/>
            <a:ext cx="4358110" cy="1540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36303D16-5C4D-4511-B02E-0AD14F02A902}"/>
              </a:ext>
            </a:extLst>
          </p:cNvPr>
          <p:cNvSpPr/>
          <p:nvPr userDrawn="1"/>
        </p:nvSpPr>
        <p:spPr>
          <a:xfrm>
            <a:off x="8118825" y="200890"/>
            <a:ext cx="23759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>
                <a:solidFill>
                  <a:schemeClr val="bg1"/>
                </a:solidFill>
                <a:latin typeface="Montserrat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csic.es/en/innovation-and-transfer</a:t>
            </a:r>
            <a:endParaRPr lang="es-ES" sz="100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DF334D05-8638-470E-AF39-FC8FCDB520F4}"/>
              </a:ext>
            </a:extLst>
          </p:cNvPr>
          <p:cNvSpPr txBox="1">
            <a:spLocks/>
          </p:cNvSpPr>
          <p:nvPr userDrawn="1"/>
        </p:nvSpPr>
        <p:spPr>
          <a:xfrm>
            <a:off x="5014800" y="5475272"/>
            <a:ext cx="5374890" cy="1814528"/>
          </a:xfrm>
          <a:prstGeom prst="rect">
            <a:avLst/>
          </a:prstGeom>
          <a:solidFill>
            <a:srgbClr val="AF071F"/>
          </a:solidFill>
        </p:spPr>
        <p:txBody>
          <a:bodyPr lIns="115200" tIns="115200" rIns="115200" bIns="11520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1" kern="120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</a:defRPr>
            </a:lvl1pPr>
            <a:lvl2pPr marL="675422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kern="120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</a:defRPr>
            </a:lvl2pPr>
            <a:lvl3pPr marL="100794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3pPr>
            <a:lvl4pPr marL="151191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4pPr>
            <a:lvl5pPr marL="2015886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defRPr>
            </a:lvl5pPr>
            <a:lvl6pPr marL="251985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SzPts val="1300"/>
            </a:pPr>
            <a:r>
              <a:rPr lang="es-ES">
                <a:solidFill>
                  <a:srgbClr val="AF071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e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39CBC0D4-FBDC-4F7A-AF7D-11E9841D62F1}"/>
              </a:ext>
            </a:extLst>
          </p:cNvPr>
          <p:cNvSpPr/>
          <p:nvPr userDrawn="1"/>
        </p:nvSpPr>
        <p:spPr>
          <a:xfrm>
            <a:off x="5037858" y="5536661"/>
            <a:ext cx="206498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1300"/>
            </a:pPr>
            <a:r>
              <a:rPr lang="es-ES" sz="1100">
                <a:solidFill>
                  <a:schemeClr val="bg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Competitive advantages</a:t>
            </a:r>
          </a:p>
        </p:txBody>
      </p:sp>
    </p:spTree>
    <p:extLst>
      <p:ext uri="{BB962C8B-B14F-4D97-AF65-F5344CB8AC3E}">
        <p14:creationId xmlns:p14="http://schemas.microsoft.com/office/powerpoint/2010/main" val="383443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0" indent="0" algn="just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b="1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4D9724-0D36-4D78-8C73-94FA20A4E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14800" y="1434631"/>
            <a:ext cx="5328000" cy="1718163"/>
          </a:xfrm>
        </p:spPr>
        <p:txBody>
          <a:bodyPr/>
          <a:lstStyle/>
          <a:p>
            <a:r>
              <a:rPr lang="en-US" dirty="0"/>
              <a:t>The transition to renewable energy and the electrification is increasing demand for energy storage systems that combine high power with high energy density. Lithium-ion batteries offer high energy density, but charge and discharge slowly and depend on critical raw materials. Conventional </a:t>
            </a:r>
            <a:r>
              <a:rPr lang="en-US" dirty="0" err="1"/>
              <a:t>supercapacitors</a:t>
            </a:r>
            <a:r>
              <a:rPr lang="en-US" dirty="0"/>
              <a:t> charge and discharge rapidly at high power, but their low energy density and high fabrication cost limit their use in energy-intensive applications. </a:t>
            </a:r>
          </a:p>
          <a:p>
            <a:r>
              <a:rPr lang="en-US" dirty="0"/>
              <a:t>There is a clear market need for a high energy density </a:t>
            </a:r>
            <a:r>
              <a:rPr lang="en-US" dirty="0" err="1"/>
              <a:t>supercapacitor</a:t>
            </a:r>
            <a:r>
              <a:rPr lang="en-US" dirty="0"/>
              <a:t>, based on abundant raw materials, for applications such as grid stabilization, rail transport, EV fast charging, industrial equipment starting and electric aviation.</a:t>
            </a:r>
          </a:p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FDB5F4-F8E6-4A7D-AFB1-1D18F74F7A40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pPr algn="just"/>
            <a:r>
              <a:rPr lang="en-GB" dirty="0"/>
              <a:t>Asymmetric </a:t>
            </a:r>
            <a:r>
              <a:rPr lang="en-GB" dirty="0" err="1"/>
              <a:t>supercapacitor</a:t>
            </a:r>
            <a:r>
              <a:rPr lang="en-GB" dirty="0"/>
              <a:t> device with high energy density and </a:t>
            </a:r>
            <a:r>
              <a:rPr lang="en-GB"/>
              <a:t>high power.</a:t>
            </a:r>
            <a:endParaRPr lang="en-GB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74D0C96-640F-439C-8A6F-45DCA4C5F70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52000" y="1206930"/>
            <a:ext cx="4147200" cy="553998"/>
          </a:xfrm>
        </p:spPr>
        <p:txBody>
          <a:bodyPr/>
          <a:lstStyle/>
          <a:p>
            <a:r>
              <a:rPr lang="en-GB" dirty="0"/>
              <a:t>Hybrid </a:t>
            </a:r>
            <a:r>
              <a:rPr lang="en-GB" dirty="0" err="1"/>
              <a:t>supercapacitor</a:t>
            </a:r>
            <a:r>
              <a:rPr lang="en-GB" dirty="0"/>
              <a:t> with high energy density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C27251C-6FCA-47C5-9243-6FDEAAC4DE5A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5014800" y="3747642"/>
            <a:ext cx="5328000" cy="1369734"/>
          </a:xfrm>
        </p:spPr>
        <p:txBody>
          <a:bodyPr/>
          <a:lstStyle/>
          <a:p>
            <a:r>
              <a:rPr lang="en-GB"/>
              <a:t>A new </a:t>
            </a:r>
            <a:r>
              <a:rPr lang="en-GB" dirty="0"/>
              <a:t>asymmetric </a:t>
            </a:r>
            <a:r>
              <a:rPr lang="en-GB" dirty="0" err="1"/>
              <a:t>supercapacitor</a:t>
            </a:r>
            <a:r>
              <a:rPr lang="en-GB" dirty="0"/>
              <a:t> with increased energy density while preserves high power and long cycle </a:t>
            </a:r>
            <a:r>
              <a:rPr lang="en-GB"/>
              <a:t>life.</a:t>
            </a:r>
          </a:p>
          <a:p>
            <a:r>
              <a:rPr lang="en-GB"/>
              <a:t>The </a:t>
            </a:r>
            <a:r>
              <a:rPr lang="en-GB" dirty="0"/>
              <a:t>electrodes combine porous carbon matrices with metal oxides, thus having high surface-to-volume ratios and redox reactions (hybrid electrodes). The final step of electrodes fabrication is a pulsed laser processing</a:t>
            </a:r>
            <a:r>
              <a:rPr lang="en-GB"/>
              <a:t>.  Aqueous </a:t>
            </a:r>
            <a:r>
              <a:rPr lang="en-GB" dirty="0"/>
              <a:t>and organic electrolytes can be used.</a:t>
            </a:r>
          </a:p>
          <a:p>
            <a:endParaRPr lang="en-GB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F48FB5B-5CA0-40B7-B86F-87E54DD9C89E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GB" dirty="0"/>
              <a:t>Priority patent application filed </a:t>
            </a:r>
            <a:endParaRPr lang="en-GB" sz="1000" dirty="0"/>
          </a:p>
          <a:p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E395C23-9694-493B-8959-8F84D97F8FBB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s-ES" dirty="0" err="1"/>
              <a:t>Prototype</a:t>
            </a:r>
            <a:r>
              <a:rPr lang="es-ES" dirty="0"/>
              <a:t> </a:t>
            </a:r>
            <a:r>
              <a:rPr lang="es-ES" dirty="0" err="1"/>
              <a:t>validated</a:t>
            </a:r>
            <a:r>
              <a:rPr lang="es-ES" dirty="0"/>
              <a:t> in </a:t>
            </a:r>
            <a:r>
              <a:rPr lang="es-ES" dirty="0" err="1"/>
              <a:t>laboratory</a:t>
            </a:r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369AA90-084C-4A8E-A6E9-BAB731EDA082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es-ES" dirty="0"/>
              <a:t>Alfonso del Rey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0358A0A-EF46-4FA0-AD9B-88D63AC9718D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es-ES" dirty="0"/>
              <a:t>adelrey@icmab.es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4296A26-9A52-4463-9390-249E0CF951EA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es-ES"/>
              <a:t>CSIC/AF/027</a:t>
            </a:r>
            <a:endParaRPr lang="es-ES" dirty="0"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8179E3F-CECB-4E18-A59B-EAAC054F0639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5112000" y="5805126"/>
            <a:ext cx="5230800" cy="165600"/>
          </a:xfrm>
        </p:spPr>
        <p:txBody>
          <a:bodyPr/>
          <a:lstStyle/>
          <a:p>
            <a:pPr lvl="0"/>
            <a:r>
              <a:rPr lang="en-US" dirty="0"/>
              <a:t>Higher energy density than conventional </a:t>
            </a:r>
            <a:r>
              <a:rPr lang="en-US" dirty="0" err="1"/>
              <a:t>supercapacitors</a:t>
            </a:r>
            <a:r>
              <a:rPr lang="en-US" dirty="0"/>
              <a:t> while maintaining </a:t>
            </a:r>
            <a:r>
              <a:rPr lang="en-US"/>
              <a:t>high power.</a:t>
            </a:r>
            <a:endParaRPr lang="en-US" dirty="0"/>
          </a:p>
          <a:p>
            <a:pPr lvl="0"/>
            <a:r>
              <a:rPr lang="en-US" dirty="0"/>
              <a:t>Fabricated from abundant, non-critical </a:t>
            </a:r>
            <a:r>
              <a:rPr lang="en-US"/>
              <a:t>raw materials.</a:t>
            </a:r>
            <a:endParaRPr lang="en-US" dirty="0"/>
          </a:p>
          <a:p>
            <a:pPr lvl="0"/>
            <a:r>
              <a:rPr lang="en-US" dirty="0"/>
              <a:t>Up to 50% lower fabrication cost </a:t>
            </a:r>
            <a:r>
              <a:rPr lang="en-US"/>
              <a:t>per Wh.</a:t>
            </a:r>
            <a:endParaRPr lang="en-US" dirty="0"/>
          </a:p>
          <a:p>
            <a:pPr lvl="0"/>
            <a:r>
              <a:rPr lang="en-US" dirty="0"/>
              <a:t>Up to 50% lower production energy </a:t>
            </a:r>
            <a:r>
              <a:rPr lang="en-US"/>
              <a:t>per Wh.</a:t>
            </a:r>
            <a:endParaRPr lang="en-US" dirty="0"/>
          </a:p>
          <a:p>
            <a:pPr lvl="0"/>
            <a:r>
              <a:rPr lang="en-US" dirty="0"/>
              <a:t>Compatible with safer </a:t>
            </a:r>
            <a:r>
              <a:rPr lang="en-US"/>
              <a:t>aqueous electrolytes.</a:t>
            </a:r>
            <a:endParaRPr lang="en-US" dirty="0"/>
          </a:p>
          <a:p>
            <a:pPr lvl="0"/>
            <a:r>
              <a:rPr lang="en-US" dirty="0"/>
              <a:t>Long cycle life validated in laboratory prototypes (&gt;30,000 </a:t>
            </a:r>
            <a:r>
              <a:rPr lang="en-US"/>
              <a:t>cycles).</a:t>
            </a:r>
            <a:endParaRPr lang="en-US" dirty="0"/>
          </a:p>
          <a:p>
            <a:endParaRPr lang="en-US" dirty="0"/>
          </a:p>
          <a:p>
            <a:endParaRPr lang="es-ES" dirty="0"/>
          </a:p>
        </p:txBody>
      </p:sp>
      <p:pic>
        <p:nvPicPr>
          <p:cNvPr id="17" name="Marcador de posición de imagen 1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686" b="1868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0378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2" id="{B8905A2F-CDFF-4CC1-ADFF-32A6E782998B}" vid="{06A76C3C-FA5F-4088-B1D6-4E07D5F6B6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PATRON Leaflet 2024 v2.0</Template>
  <TotalTime>349</TotalTime>
  <Words>262</Words>
  <Application>Microsoft Office PowerPoint</Application>
  <PresentationFormat>Personalizado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Montserrat</vt:lpstr>
      <vt:lpstr>Montserrat Black</vt:lpstr>
      <vt:lpstr>Symbol</vt:lpstr>
      <vt:lpstr>Diseño personalizado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CSIC-IMM</dc:creator>
  <cp:lastModifiedBy>Alfonso Del Rey</cp:lastModifiedBy>
  <cp:revision>19</cp:revision>
  <cp:lastPrinted>2026-07-03T13:26:25Z</cp:lastPrinted>
  <dcterms:created xsi:type="dcterms:W3CDTF">2024-06-26T14:39:47Z</dcterms:created>
  <dcterms:modified xsi:type="dcterms:W3CDTF">2026-08-26T14:08:26Z</dcterms:modified>
</cp:coreProperties>
</file>